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66"/>
  </p:notesMasterIdLst>
  <p:sldIdLst>
    <p:sldId id="256" r:id="rId5"/>
    <p:sldId id="258" r:id="rId6"/>
    <p:sldId id="259" r:id="rId7"/>
    <p:sldId id="260" r:id="rId8"/>
    <p:sldId id="261" r:id="rId9"/>
    <p:sldId id="262" r:id="rId10"/>
    <p:sldId id="32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22" r:id="rId37"/>
    <p:sldId id="288" r:id="rId38"/>
    <p:sldId id="289" r:id="rId39"/>
    <p:sldId id="290" r:id="rId40"/>
    <p:sldId id="291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7C0D1E4-A422-43B3-AB4A-8619D9D3AAB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00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8C025C-FFBF-4325-9C1C-541D6F21365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62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38D363-C766-4B1F-8E0E-B3227BBD112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323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B90A9C4-AD41-4D74-9CC4-2B1F8EB548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30B0D87-5637-4844-8B3D-81F391369E5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99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289289-EDD1-4342-B977-77DE77A1EF3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15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5CA4712-3340-4F4C-BB72-BB7F116CFD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6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26.8.16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BC90208-48F5-44B9-852A-2404F6C6380B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26.8.16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B7C3D5-C0D7-44E5-BB96-6578809D2361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26.8.16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DD237D6-8295-47D8-B530-187769843A25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26.8.16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162B3F4-812D-4AAA-8D10-90CBA51230F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86040" y="2535120"/>
            <a:ext cx="740196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ru-RU" sz="6000" b="0" strike="noStrike" spc="-1" dirty="0">
                <a:solidFill>
                  <a:srgbClr val="DEB94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Первые шаги новорожденного сайта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789800" y="4181400"/>
            <a:ext cx="7198200" cy="1096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1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Максим</a:t>
            </a:r>
            <a:r>
              <a:rPr lang="ru-RU" sz="2800" b="1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z="2800" b="1" strike="noStrike" spc="-1" dirty="0" err="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Линник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Директор по продажам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студии Клондайк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Line 3"/>
          <p:cNvSpPr/>
          <p:nvPr/>
        </p:nvSpPr>
        <p:spPr>
          <a:xfrm>
            <a:off x="5079960" y="4635360"/>
            <a:ext cx="6892920" cy="9360"/>
          </a:xfrm>
          <a:prstGeom prst="line">
            <a:avLst/>
          </a:prstGeom>
          <a:ln>
            <a:solidFill>
              <a:srgbClr val="DEB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Рисунок 5"/>
          <p:cNvPicPr/>
          <p:nvPr/>
        </p:nvPicPr>
        <p:blipFill>
          <a:blip r:embed="rId2"/>
          <a:srcRect l="38353" r="17008"/>
          <a:stretch/>
        </p:blipFill>
        <p:spPr>
          <a:xfrm>
            <a:off x="0" y="0"/>
            <a:ext cx="4586040" cy="685764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10299600" y="5969160"/>
            <a:ext cx="1739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klondike-studio.ru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095880" y="0"/>
            <a:ext cx="5562360" cy="6857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Стоит уделить внимание настройке мета-данных?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
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З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аголовок главной страницы сайта не должен быть «главная»,  а должен быть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человекопонятным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к примеру: «Компания Ромашка – интернет-магазин цветов».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/>
          <a:stretch/>
        </p:blipFill>
        <p:spPr>
          <a:xfrm>
            <a:off x="120960" y="825480"/>
            <a:ext cx="6006960" cy="260316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6"/>
          <p:cNvPicPr/>
          <p:nvPr/>
        </p:nvPicPr>
        <p:blipFill>
          <a:blip r:embed="rId3"/>
          <a:stretch/>
        </p:blipFill>
        <p:spPr>
          <a:xfrm>
            <a:off x="120960" y="3746520"/>
            <a:ext cx="5834880" cy="292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2347784" y="2106000"/>
            <a:ext cx="7496432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Ошибка №2
Сайт попадает в поиск с демо-контентом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353280" y="3332340"/>
            <a:ext cx="546696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Сайты индексируется с наполнением, которое не относится к товарам или услугам. Это негативно сказывается на имидже вашего ресурса и может повлиять на позиции в будущем.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6353280" y="1295280"/>
            <a:ext cx="5072526" cy="2133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Перед публикацией сайта 
нужно убрать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демо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-контент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9" name="Рисунок 7"/>
          <p:cNvPicPr/>
          <p:nvPr/>
        </p:nvPicPr>
        <p:blipFill>
          <a:blip r:embed="rId2"/>
          <a:stretch/>
        </p:blipFill>
        <p:spPr>
          <a:xfrm>
            <a:off x="0" y="0"/>
            <a:ext cx="6037920" cy="66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Ошибка №3
Склейка зеркал (www / без www)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19039" y="568440"/>
            <a:ext cx="10813819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www.mysite.ru и mysite.ru - разные сайты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5970045" y="2499698"/>
            <a:ext cx="5752800" cy="3458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Пользователи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 разному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набирают сайт: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www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.domen.ru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и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domen.ru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. Что произойдет если зеркала не склеены и одно из зеркал не работает?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При рефакторинге сайта такая ошибка может стоить потери позиций в поисковых системах, так как продвигался сайт с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www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а новый сайт без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www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(или наоборот).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Необходимо использовать 301 серверный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редирект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для склейки зеркал.</a:t>
            </a:r>
          </a:p>
        </p:txBody>
      </p:sp>
      <p:pic>
        <p:nvPicPr>
          <p:cNvPr id="203" name="Рисунок 5"/>
          <p:cNvPicPr/>
          <p:nvPr/>
        </p:nvPicPr>
        <p:blipFill>
          <a:blip r:embed="rId2"/>
          <a:stretch/>
        </p:blipFill>
        <p:spPr>
          <a:xfrm>
            <a:off x="717480" y="1781280"/>
            <a:ext cx="4647960" cy="48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Ошибка №4
Не настроена переадресация 
со старых страниц сайта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19040" y="568440"/>
            <a:ext cx="8179676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Настраиваем переадресацию со старых URL на новые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210360" y="2959199"/>
            <a:ext cx="5752800" cy="2401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Если сайт переделывался, то в большинстве случаев у него меняется структура URL.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Внешние ссылки не передают ссылочный вес и вы теряете позиции в поисковой выдачи.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T Sans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Необходимо использовать 301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редирект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для склейки старых и новых страниц сайта.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Рисунок 4"/>
          <p:cNvPicPr/>
          <p:nvPr/>
        </p:nvPicPr>
        <p:blipFill>
          <a:blip r:embed="rId2"/>
          <a:srcRect t="11894" r="8033"/>
          <a:stretch/>
        </p:blipFill>
        <p:spPr>
          <a:xfrm>
            <a:off x="87480" y="2268360"/>
            <a:ext cx="5868720" cy="399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071720" y="2105640"/>
            <a:ext cx="1004796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Ошибка №5
Медленный сайт и отсутствие мобильной версии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519560" y="1486800"/>
            <a:ext cx="91522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сайт не адаптирован для просмотра с мобильных устройств - это создает проблемы на пути совершения покупки и совсем не радует поисковые системы.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2"/>
          <p:cNvPicPr/>
          <p:nvPr/>
        </p:nvPicPr>
        <p:blipFill>
          <a:blip r:embed="rId2"/>
          <a:stretch/>
        </p:blipFill>
        <p:spPr>
          <a:xfrm>
            <a:off x="1800000" y="2448000"/>
            <a:ext cx="8378640" cy="4188960"/>
          </a:xfrm>
          <a:prstGeom prst="rect">
            <a:avLst/>
          </a:prstGeom>
          <a:ln>
            <a:noFill/>
          </a:ln>
        </p:spPr>
      </p:pic>
      <p:sp>
        <p:nvSpPr>
          <p:cNvPr id="211" name="TextShape 2"/>
          <p:cNvSpPr txBox="1"/>
          <p:nvPr/>
        </p:nvSpPr>
        <p:spPr>
          <a:xfrm>
            <a:off x="3011648" y="276840"/>
            <a:ext cx="5608912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Адаптивность сайта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66880" y="635040"/>
            <a:ext cx="83624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Медленный сайт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66880" y="1954800"/>
            <a:ext cx="9168480" cy="3690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Раздражает пользователей. Они не дожидаются загрузки и уходят.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Негативно влияет на SEO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При разработке на 1С-Битрикс скорость загрузки отличная (композитный сайт).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Но причины кроются в другом: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8548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Неправильный выбор хостинга или некорректная настройка сервера.</a:t>
            </a:r>
          </a:p>
          <a:p>
            <a:pPr indent="-28548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Много «тяжелых картинок».</a:t>
            </a:r>
          </a:p>
          <a:p>
            <a:pPr indent="-28548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Неправильная загрузка скриптов (например, коды счетчиков и дополнения).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423333" y="358432"/>
            <a:ext cx="9345335" cy="587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Студия </a:t>
            </a:r>
            <a:r>
              <a:rPr lang="ru-RU" sz="2400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Клондайк - </a:t>
            </a:r>
            <a:r>
              <a:rPr lang="ru-RU" sz="2400" spc="-1" dirty="0" err="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полносервисное</a:t>
            </a:r>
            <a:r>
              <a:rPr lang="ru-RU" sz="2400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en-US" sz="2400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digital-</a:t>
            </a:r>
            <a:r>
              <a:rPr lang="ru-RU" sz="2400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агентство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58" y="1128690"/>
            <a:ext cx="7923647" cy="5284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0879" y="443458"/>
            <a:ext cx="10603314" cy="835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Рекомендации по устранению ошибок: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0" y="4178160"/>
            <a:ext cx="12191760" cy="26794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Требования к современному сайту растут, 
еще быстрее растут ожидания клиентов.
</a:t>
            </a: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Нужно соответствовать!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830879" y="1436545"/>
            <a:ext cx="9168480" cy="2584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Делайте базовую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SEO-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оптимизацию при разработке (файлы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robots.txt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sitemap.xml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настройка зеркал, заполнение мета-данных и т.д.).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Публикуйте сайт только с реальным контентом, удаляйте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демо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-данные.</a:t>
            </a:r>
          </a:p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 </a:t>
            </a:r>
            <a:r>
              <a:rPr lang="ru-RU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рефакторинге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необходимо настраивать переадресацию страниц со старых на новые (301 серверный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редирект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Проверяйте настройки сервера (мониторинг производительности).</a:t>
            </a:r>
          </a:p>
          <a:p>
            <a:pPr indent="-28548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Используйте все многообразие современных технологий (адаптивность)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Вопрос №2
Выбор рекламных источников 
и оптимизация расходов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1"/>
          <p:cNvPicPr/>
          <p:nvPr/>
        </p:nvPicPr>
        <p:blipFill>
          <a:blip r:embed="rId3"/>
          <a:srcRect t="12500" b="1250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6095880" y="2044080"/>
            <a:ext cx="6095520" cy="943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Интернет-магазин создаётся, чтобы продавать!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ШАГ №1
Настройте счётчики статистики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255348" y="808200"/>
            <a:ext cx="9681305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Нужно поставить две системы аналитики: </a:t>
            </a:r>
            <a:r>
              <a:rPr lang="ru-RU" sz="4400" b="0" strike="noStrike" spc="-1" dirty="0" err="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Яндекс.Метрика</a:t>
            </a: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и </a:t>
            </a:r>
            <a:r>
              <a:rPr lang="ru-RU" sz="4400" b="0" strike="noStrike" spc="-1" dirty="0" err="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Google</a:t>
            </a: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z="4400" b="0" strike="noStrike" spc="-1" dirty="0" err="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Analytics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2088000" y="2520000"/>
            <a:ext cx="7292160" cy="365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16105" y="428760"/>
            <a:ext cx="10959790" cy="1129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Отслеживаем эффективность рекламы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4" name="Рисунок 6"/>
          <p:cNvPicPr/>
          <p:nvPr/>
        </p:nvPicPr>
        <p:blipFill>
          <a:blip r:embed="rId2"/>
          <a:stretch/>
        </p:blipFill>
        <p:spPr>
          <a:xfrm>
            <a:off x="329400" y="1558080"/>
            <a:ext cx="11532960" cy="45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ШАГ №2
Выбор рекламных источников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40160" y="285480"/>
            <a:ext cx="11310840" cy="1005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Существует множество вариантов привлечения трафика.  В сравнительной таблице представлены основные источники привлечения трафика.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677160" y="2160720"/>
            <a:ext cx="11310840" cy="388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Товарный ремаркетинг;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28" name="Table 3"/>
          <p:cNvGraphicFramePr/>
          <p:nvPr>
            <p:extLst>
              <p:ext uri="{D42A27DB-BD31-4B8C-83A1-F6EECF244321}">
                <p14:modId xmlns:p14="http://schemas.microsoft.com/office/powerpoint/2010/main" val="1667887555"/>
              </p:ext>
            </p:extLst>
          </p:nvPr>
        </p:nvGraphicFramePr>
        <p:xfrm>
          <a:off x="740160" y="1426680"/>
          <a:ext cx="10596600" cy="4769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Вид рекламного трафика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Примерная стоимость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Настройка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Эффективность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Примечания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Контекстная реклама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50 руб. за клик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Быстро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 грани рентабельности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 соответствии с законом о рекламе.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Поисковое продвижение (SEO)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 руб. за клик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Очень долго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Самый эффективный канал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Если повезёт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Социальные сети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5 руб. за клик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Сложно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Только формирование спроса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Хорошо работает ремаркетинг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Реклама на тематических порталах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15 руб. за клик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Легко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Надо постоянно измерять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Нужно искать свои площадки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Покупка лидов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1000 руб. за </a:t>
                      </a:r>
                      <a:r>
                        <a:rPr lang="ru-RU" sz="14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лид</a:t>
                      </a: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Очень сложно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Высокая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Нужен хороший отдел продаж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Рисунок 10"/>
          <p:cNvPicPr/>
          <p:nvPr/>
        </p:nvPicPr>
        <p:blipFill>
          <a:blip r:embed="rId2"/>
          <a:stretch/>
        </p:blipFill>
        <p:spPr>
          <a:xfrm>
            <a:off x="330120" y="2291040"/>
            <a:ext cx="6727320" cy="3578760"/>
          </a:xfrm>
          <a:prstGeom prst="rect">
            <a:avLst/>
          </a:prstGeom>
          <a:ln>
            <a:noFill/>
          </a:ln>
        </p:spPr>
      </p:pic>
      <p:sp>
        <p:nvSpPr>
          <p:cNvPr id="230" name="TextShape 1"/>
          <p:cNvSpPr txBox="1"/>
          <p:nvPr/>
        </p:nvSpPr>
        <p:spPr>
          <a:xfrm>
            <a:off x="330120" y="664920"/>
            <a:ext cx="11658240" cy="1180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Контекстная реклама – самый быстрой способ оценить качество УТП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5724360" y="3757320"/>
            <a:ext cx="609552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Период тестовой рекламной компании = сроку принятия решения о покупки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838081" y="1835908"/>
            <a:ext cx="8607924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Вернули вложенные деньги – отличный результат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Сработали в минус – нужно искать причины*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*Эффективность рекламной кампании зависит не только от настроек самой рекламы, но и от качества торгового предложения и конверсии посадочных страниц.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Выводы на основе результатов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711360" y="2766240"/>
            <a:ext cx="107694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Рассмотрим 
частые проблемы новорождённого сайта 
и его первые шаги 
в мир большого интернета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ШАГ №3
Оптимизация расходов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010954" y="336121"/>
            <a:ext cx="10169851" cy="1129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Результаты в электронной коммерции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6" name="Рисунок 3"/>
          <p:cNvPicPr/>
          <p:nvPr/>
        </p:nvPicPr>
        <p:blipFill>
          <a:blip r:embed="rId2"/>
          <a:stretch/>
        </p:blipFill>
        <p:spPr>
          <a:xfrm>
            <a:off x="1610280" y="1558080"/>
            <a:ext cx="8971200" cy="483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919993" y="243281"/>
            <a:ext cx="10352015" cy="171114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Электронная коммерция + </a:t>
            </a:r>
            <a:r>
              <a:rPr lang="ru-RU" sz="3200" b="0" strike="noStrike" spc="-1" dirty="0" err="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колл</a:t>
            </a:r>
            <a:r>
              <a:rPr lang="ru-RU" sz="32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-трекинг + CRM
= сквозная аналитика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8" name="Рисунок 5"/>
          <p:cNvPicPr/>
          <p:nvPr/>
        </p:nvPicPr>
        <p:blipFill>
          <a:blip r:embed="rId2"/>
          <a:srcRect l="4279" t="45441"/>
          <a:stretch/>
        </p:blipFill>
        <p:spPr>
          <a:xfrm>
            <a:off x="1006560" y="2130840"/>
            <a:ext cx="10178640" cy="374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  <a:ea typeface="+mn-ea"/>
                <a:cs typeface="+mn-cs"/>
              </a:rPr>
              <a:t>Последовательность действий: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1690200"/>
            <a:ext cx="10515240" cy="435096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После создания сайта необходимо настроить веб-аналитику (</a:t>
            </a:r>
            <a:r>
              <a:rPr lang="ru-RU" sz="2400" dirty="0" err="1"/>
              <a:t>Яндекс.Метрика</a:t>
            </a:r>
            <a:r>
              <a:rPr lang="ru-RU" sz="2400" dirty="0"/>
              <a:t> и </a:t>
            </a:r>
            <a:r>
              <a:rPr lang="en-US" sz="2400" dirty="0"/>
              <a:t>Google Analytics)</a:t>
            </a:r>
            <a:r>
              <a:rPr lang="ru-RU" sz="2400" dirty="0"/>
              <a:t>, настроить цели.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Настроить сквозную аналитику для анализа возврата инвестиций (</a:t>
            </a:r>
            <a:r>
              <a:rPr lang="en-US" sz="2400" dirty="0"/>
              <a:t>ROI</a:t>
            </a:r>
            <a:r>
              <a:rPr lang="ru-RU" sz="2400" dirty="0"/>
              <a:t>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Запустить контекстную рекламу Яндекс.Директ и </a:t>
            </a:r>
            <a:r>
              <a:rPr lang="en-US" sz="2400" dirty="0"/>
              <a:t>Google </a:t>
            </a:r>
            <a:r>
              <a:rPr lang="en-US" sz="2400" dirty="0" err="1"/>
              <a:t>Adwords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Посчитать конверсию и </a:t>
            </a:r>
            <a:r>
              <a:rPr lang="en-US" sz="2400" dirty="0"/>
              <a:t>ROI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Если результат положительный – продолжить комплексную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142277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Вопрос №3
Как повысить конверсию?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677160" y="27000"/>
            <a:ext cx="11310840" cy="1320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7 способов повысить конверсию: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677160" y="1351800"/>
            <a:ext cx="6654818" cy="25910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Адаптивность и высокая скорость работы</a:t>
            </a:r>
          </a:p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Качественный контент сайта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Интерактивные сервисы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Программы лояльности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Работа с отзывами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E-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mail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маркетинг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336699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Ремаркетинг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2" name="Рисунок 4"/>
          <p:cNvPicPr/>
          <p:nvPr/>
        </p:nvPicPr>
        <p:blipFill>
          <a:blip r:embed="rId2"/>
          <a:stretch/>
        </p:blipFill>
        <p:spPr>
          <a:xfrm>
            <a:off x="6783480" y="1347840"/>
            <a:ext cx="5509800" cy="550980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677160" y="4539960"/>
            <a:ext cx="6726240" cy="17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DEB94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Помните, что самое важное -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T Sans"/>
                <a:ea typeface="Roboto"/>
              </a:rPr>
              <a:t>сделать ваше уникальное предложение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T Sans"/>
                <a:ea typeface="Roboto"/>
              </a:rPr>
              <a:t>понятным для потребителя!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№1
Делайте сайт адаптивным и быстрым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77160" y="466367"/>
            <a:ext cx="4782240" cy="6609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8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Мобильная версия сильно влияет на конверсию в заказы.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77160" y="1238676"/>
            <a:ext cx="11310840" cy="3428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84% пользователей в течение месяца используют для выхода в сеть больше одного устройства — например, рабочий и домашний компьютеры или компьютер и мобильное устройство.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Больше половины аудитории использует мобильные устройства наряду с компьютерами, а пятая часть и вовсе выходит в интернет только с них.</a:t>
            </a:r>
          </a:p>
          <a:p>
            <a:pPr>
              <a:spcAft>
                <a:spcPts val="600"/>
              </a:spcAft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Чтобы пользователь мобильного устройства смог найти ваш сайт в интернете, сайт должен быть адаптивным.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Яндекс и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Google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разделили выдачи для десктопов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и мобильных устройств - если ваш сайт не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мобилен, вы - вне игры.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8" name="Рисунок 5"/>
          <p:cNvPicPr/>
          <p:nvPr/>
        </p:nvPicPr>
        <p:blipFill>
          <a:blip r:embed="rId2"/>
          <a:stretch/>
        </p:blipFill>
        <p:spPr>
          <a:xfrm>
            <a:off x="677160" y="4142507"/>
            <a:ext cx="6657480" cy="2314080"/>
          </a:xfrm>
          <a:prstGeom prst="rect">
            <a:avLst/>
          </a:prstGeom>
          <a:ln>
            <a:noFill/>
          </a:ln>
        </p:spPr>
      </p:pic>
      <p:sp>
        <p:nvSpPr>
          <p:cNvPr id="249" name="CustomShape 4"/>
          <p:cNvSpPr/>
          <p:nvPr/>
        </p:nvSpPr>
        <p:spPr>
          <a:xfrm>
            <a:off x="6235149" y="214753"/>
            <a:ext cx="5841720" cy="912600"/>
          </a:xfrm>
          <a:prstGeom prst="rect">
            <a:avLst/>
          </a:prstGeom>
          <a:solidFill>
            <a:srgbClr val="DEB94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</a:t>
            </a: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уже два года назад заявлял,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трафик с мобильных устройств </a:t>
            </a:r>
            <a:r>
              <a:rPr lang="ru-RU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достиг 50%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№2
Работайте над качеством контента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953550" y="825070"/>
            <a:ext cx="5416593" cy="1320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Вопросы доклада: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953550" y="2607994"/>
            <a:ext cx="10284901" cy="242540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71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36699"/>
              </a:buClr>
              <a:buFont typeface="+mj-lt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Ошибки при разработке сайта.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71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36699"/>
              </a:buClr>
              <a:buFont typeface="+mj-lt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Выбор рекламных источников и оптимизация расходов.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71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36699"/>
              </a:buClr>
              <a:buFont typeface="+mj-lt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7 способов повысить конверсию.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Рисунок 2"/>
          <p:cNvPicPr/>
          <p:nvPr/>
        </p:nvPicPr>
        <p:blipFill>
          <a:blip r:embed="rId2"/>
          <a:stretch/>
        </p:blipFill>
        <p:spPr>
          <a:xfrm>
            <a:off x="0" y="362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0" y="0"/>
            <a:ext cx="12191760" cy="97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Типографика превратит любую страницу в продающую без участия программиста и дизайнера!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№3
Интерактивное взаимодействие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246600" y="217080"/>
            <a:ext cx="8662508" cy="82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Установите онлайн-консультант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305280" y="1997280"/>
            <a:ext cx="5500440" cy="3773520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txBody>
          <a:bodyPr/>
          <a:lstStyle/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Я быстро получаю ответ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Эффективный способ коммуникации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Чат позволяет делать два дела сразу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Я использовал чат и мне понравилось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Более информативно, чем на e-</a:t>
            </a:r>
            <a:r>
              <a:rPr lang="ru-RU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mail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 чате я лучше контролирую диалог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 хочу звонить из-за такого вопроса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На работе мне удобнее пользоваться чатом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Более информативно чем телефон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386400" y="3429720"/>
            <a:ext cx="5558400" cy="1369440"/>
          </a:xfrm>
          <a:prstGeom prst="rect">
            <a:avLst/>
          </a:prstGeom>
          <a:solidFill>
            <a:srgbClr val="DEB94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ВАЖНО! </a:t>
            </a: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Настраивайте виджет так,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чтобы он не отпугивал.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246600" y="1198440"/>
            <a:ext cx="6182640" cy="64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Почему покупателям нравится онлайн-чат?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6408000" y="1214280"/>
            <a:ext cx="555840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Есть определенная масса людей, для которых этот способ коммуникации является наиболее удобным.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Например, они не любят звонить или им неудобно. Или есть вопросы к товару, которые нужно обсудить сейчас и не по телефону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Line 6"/>
          <p:cNvSpPr/>
          <p:nvPr/>
        </p:nvSpPr>
        <p:spPr>
          <a:xfrm>
            <a:off x="6095880" y="1015920"/>
            <a:ext cx="360" cy="5500800"/>
          </a:xfrm>
          <a:prstGeom prst="line">
            <a:avLst/>
          </a:prstGeom>
          <a:ln>
            <a:solidFill>
              <a:srgbClr val="DEB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7"/>
          <p:cNvSpPr/>
          <p:nvPr/>
        </p:nvSpPr>
        <p:spPr>
          <a:xfrm>
            <a:off x="6429960" y="5355720"/>
            <a:ext cx="55152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Отдельно нужно подстроить ваши бизнес-процессы, чтобы ответ был действительно моментальным.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№4
Предлагайте бонусы и скидки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0" y="0"/>
            <a:ext cx="11988360" cy="1683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Пример программы лояльности от онлайн-магазина Wild Orchid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9" name="Рисунок 7"/>
          <p:cNvPicPr/>
          <p:nvPr/>
        </p:nvPicPr>
        <p:blipFill>
          <a:blip r:embed="rId2"/>
          <a:stretch/>
        </p:blipFill>
        <p:spPr>
          <a:xfrm>
            <a:off x="776880" y="1930320"/>
            <a:ext cx="5732640" cy="4114440"/>
          </a:xfrm>
          <a:prstGeom prst="rect">
            <a:avLst/>
          </a:prstGeom>
          <a:ln>
            <a:noFill/>
          </a:ln>
        </p:spPr>
      </p:pic>
      <p:sp>
        <p:nvSpPr>
          <p:cNvPr id="270" name="TextShape 2"/>
          <p:cNvSpPr txBox="1"/>
          <p:nvPr/>
        </p:nvSpPr>
        <p:spPr>
          <a:xfrm>
            <a:off x="7213680" y="1825560"/>
            <a:ext cx="43250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Смысл достаточно простой. Вы можете купить скидку, которая распространяется на все товары.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Пример: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скидка в 10% с лимитом для покупок в 20000 руб. стоит всего 200 руб.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284040" y="0"/>
            <a:ext cx="11703960" cy="130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Бонус за репост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2" name="Объект 6"/>
          <p:cNvPicPr/>
          <p:nvPr/>
        </p:nvPicPr>
        <p:blipFill>
          <a:blip r:embed="rId2"/>
          <a:stretch/>
        </p:blipFill>
        <p:spPr>
          <a:xfrm>
            <a:off x="284040" y="1758960"/>
            <a:ext cx="4809600" cy="3676320"/>
          </a:xfrm>
          <a:prstGeom prst="rect">
            <a:avLst/>
          </a:prstGeom>
          <a:ln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6095880" y="2341800"/>
            <a:ext cx="598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Ход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который убивает сразу 2 зайцев.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Покупатель и каждый кто перейдет по ссылке - получает бонус в 500 рублей.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5758560" y="3597120"/>
            <a:ext cx="4628880" cy="1736280"/>
          </a:xfrm>
          <a:prstGeom prst="rect">
            <a:avLst/>
          </a:prstGeom>
          <a:solidFill>
            <a:srgbClr val="DEB94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 итоге вы получаете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живые естественные ссылки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новых лояльных покупателей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повышаете </a:t>
            </a: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лояльность текущих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№5
Работайте над отзывами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603682" y="747979"/>
            <a:ext cx="9454393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Отзывы действительно работают!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522563" y="2472770"/>
            <a:ext cx="9535512" cy="27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Многие покупатели перед выбором читают много отзывов.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Агрегаторы отзывов, к примеру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Яндекс.Справочник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собирают отзывы о компании с разных сайтов в одну карточку.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Яндекс.Маркет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отзывы напрямую влияют на вашу позицию в выдаче.</a:t>
            </a:r>
          </a:p>
          <a:p>
            <a:pPr marL="285840" indent="-2854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Необходимо своевременно отрабатывать негатив.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17160" y="0"/>
            <a:ext cx="11671200" cy="1451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Как получить реальные отзывы?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3" name="Объект 9"/>
          <p:cNvPicPr/>
          <p:nvPr/>
        </p:nvPicPr>
        <p:blipFill>
          <a:blip r:embed="rId2"/>
          <a:stretch/>
        </p:blipFill>
        <p:spPr>
          <a:xfrm>
            <a:off x="672480" y="2544120"/>
            <a:ext cx="4522320" cy="388116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441360" y="1104840"/>
            <a:ext cx="3816000" cy="638280"/>
          </a:xfrm>
          <a:prstGeom prst="rect">
            <a:avLst/>
          </a:prstGeom>
          <a:solidFill>
            <a:srgbClr val="DEB94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Можно попросить оставить отзыв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5915160" y="1109160"/>
            <a:ext cx="3438000" cy="6382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Можно получить отзыв за бонус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Line 4"/>
          <p:cNvSpPr/>
          <p:nvPr/>
        </p:nvSpPr>
        <p:spPr>
          <a:xfrm flipH="1">
            <a:off x="5535360" y="1356840"/>
            <a:ext cx="39240" cy="5427360"/>
          </a:xfrm>
          <a:prstGeom prst="line">
            <a:avLst/>
          </a:prstGeom>
          <a:ln w="19080">
            <a:solidFill>
              <a:srgbClr val="DEB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7" name="Picture 2"/>
          <p:cNvPicPr/>
          <p:nvPr/>
        </p:nvPicPr>
        <p:blipFill>
          <a:blip r:embed="rId3"/>
          <a:stretch/>
        </p:blipFill>
        <p:spPr>
          <a:xfrm>
            <a:off x="6255360" y="2544120"/>
            <a:ext cx="4177440" cy="4140360"/>
          </a:xfrm>
          <a:prstGeom prst="rect">
            <a:avLst/>
          </a:prstGeom>
          <a:ln>
            <a:noFill/>
          </a:ln>
        </p:spPr>
      </p:pic>
      <p:pic>
        <p:nvPicPr>
          <p:cNvPr id="288" name="Picture 4"/>
          <p:cNvPicPr/>
          <p:nvPr/>
        </p:nvPicPr>
        <p:blipFill>
          <a:blip r:embed="rId4"/>
          <a:stretch/>
        </p:blipFill>
        <p:spPr>
          <a:xfrm>
            <a:off x="5915160" y="1955160"/>
            <a:ext cx="5538240" cy="47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№6
Пишите письма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Вопрос №1
Ошибки при разработке сайта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Рисунок 3"/>
          <p:cNvPicPr/>
          <p:nvPr/>
        </p:nvPicPr>
        <p:blipFill>
          <a:blip r:embed="rId3"/>
          <a:srcRect l="14919" r="20822"/>
          <a:stretch/>
        </p:blipFill>
        <p:spPr>
          <a:xfrm>
            <a:off x="0" y="0"/>
            <a:ext cx="6609960" cy="685764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6095880" y="2044080"/>
            <a:ext cx="6095520" cy="179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запуска интернет-магазина очень часто остаются не настроенными почтовые шаблоны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677160" y="609480"/>
            <a:ext cx="11310840" cy="1320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Е-майл рассылка. Зачем это нужно?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5997798" y="2126777"/>
            <a:ext cx="5752440" cy="397064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Информирование клиентов о новых предложениях, продуктах и акциях с целью повышения продаж.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Расширение клиентской базы, повторные продажи.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Повышение лояльности аудитории.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Увеличение конверсии и среднего чека.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7" name="Рисунок 5"/>
          <p:cNvPicPr/>
          <p:nvPr/>
        </p:nvPicPr>
        <p:blipFill>
          <a:blip r:embed="rId2"/>
          <a:srcRect l="-551" t="28148" r="551" b="17850"/>
          <a:stretch/>
        </p:blipFill>
        <p:spPr>
          <a:xfrm>
            <a:off x="525240" y="1725480"/>
            <a:ext cx="4818960" cy="477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77160" y="118440"/>
            <a:ext cx="11310840" cy="1320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Как правильно это делать?
</a:t>
            </a:r>
            <a:r>
              <a:rPr lang="ru-RU" sz="2800" b="0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Используйте триггерные рассылки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677160" y="1804320"/>
            <a:ext cx="10012148" cy="795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Примеры триггерных писем в </a:t>
            </a: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1С-Битрикс «Управление 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сайтом»: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Рисунок 9"/>
          <p:cNvPicPr/>
          <p:nvPr/>
        </p:nvPicPr>
        <p:blipFill>
          <a:blip r:embed="rId2"/>
          <a:stretch/>
        </p:blipFill>
        <p:spPr>
          <a:xfrm>
            <a:off x="3193921" y="2691414"/>
            <a:ext cx="5638320" cy="609120"/>
          </a:xfrm>
          <a:prstGeom prst="rect">
            <a:avLst/>
          </a:prstGeom>
          <a:ln>
            <a:noFill/>
          </a:ln>
        </p:spPr>
      </p:pic>
      <p:pic>
        <p:nvPicPr>
          <p:cNvPr id="301" name="Рисунок 10"/>
          <p:cNvPicPr/>
          <p:nvPr/>
        </p:nvPicPr>
        <p:blipFill>
          <a:blip r:embed="rId3"/>
          <a:stretch/>
        </p:blipFill>
        <p:spPr>
          <a:xfrm>
            <a:off x="3216601" y="3391884"/>
            <a:ext cx="5592960" cy="19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Совет №7
Используйте ремаркетинг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849548" y="1216520"/>
            <a:ext cx="9123253" cy="91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Это показ рекламы уже заинтересованным пользователям, которые были на вашем сайте или осуществляли покупки в </a:t>
            </a:r>
            <a:r>
              <a:rPr lang="ru-RU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оффлайн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-магазине</a:t>
            </a:r>
            <a:endParaRPr lang="ru-RU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471279" y="355688"/>
            <a:ext cx="74340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Что такое ремаркетинг?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8" name="Picture 4" descr="http://seosaitov.ru/images/blog/new_remarketing_retarg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20" y="2751546"/>
            <a:ext cx="7239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89681" y="463500"/>
            <a:ext cx="10878070" cy="1175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8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Возвратный ремаркетинг</a:t>
            </a:r>
            <a:r>
              <a:rPr lang="ru-RU" sz="18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
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ожно «преследовать» объявлениями, которые «уговаривают» совершить покупку, предлагая приятный бонус: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0" name="Line 2"/>
          <p:cNvSpPr/>
          <p:nvPr/>
        </p:nvSpPr>
        <p:spPr>
          <a:xfrm flipH="1">
            <a:off x="5722200" y="1572840"/>
            <a:ext cx="29520" cy="4773960"/>
          </a:xfrm>
          <a:prstGeom prst="line">
            <a:avLst/>
          </a:prstGeom>
          <a:ln>
            <a:solidFill>
              <a:srgbClr val="DEB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1" name="Рисунок 6"/>
          <p:cNvPicPr/>
          <p:nvPr/>
        </p:nvPicPr>
        <p:blipFill>
          <a:blip r:embed="rId2"/>
          <a:stretch/>
        </p:blipFill>
        <p:spPr>
          <a:xfrm>
            <a:off x="589680" y="2477880"/>
            <a:ext cx="4896360" cy="3666960"/>
          </a:xfrm>
          <a:prstGeom prst="rect">
            <a:avLst/>
          </a:prstGeom>
          <a:ln>
            <a:noFill/>
          </a:ln>
        </p:spPr>
      </p:pic>
      <p:pic>
        <p:nvPicPr>
          <p:cNvPr id="312" name="Рисунок 8"/>
          <p:cNvPicPr/>
          <p:nvPr/>
        </p:nvPicPr>
        <p:blipFill>
          <a:blip r:embed="rId3"/>
          <a:stretch/>
        </p:blipFill>
        <p:spPr>
          <a:xfrm>
            <a:off x="7492320" y="2315880"/>
            <a:ext cx="3669480" cy="4030560"/>
          </a:xfrm>
          <a:prstGeom prst="rect">
            <a:avLst/>
          </a:prstGeom>
          <a:ln>
            <a:noFill/>
          </a:ln>
        </p:spPr>
      </p:pic>
      <p:sp>
        <p:nvSpPr>
          <p:cNvPr id="313" name="CustomShape 3"/>
          <p:cNvSpPr/>
          <p:nvPr/>
        </p:nvSpPr>
        <p:spPr>
          <a:xfrm>
            <a:off x="564840" y="1933560"/>
            <a:ext cx="4326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 ремаркетинга в instagram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7146000" y="1930320"/>
            <a:ext cx="4239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 ремаркетинга в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Facebook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80028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Кто все это будет делать?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Нужно выбрать подрядчика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317" name="Table 2"/>
          <p:cNvGraphicFramePr/>
          <p:nvPr>
            <p:extLst>
              <p:ext uri="{D42A27DB-BD31-4B8C-83A1-F6EECF244321}">
                <p14:modId xmlns:p14="http://schemas.microsoft.com/office/powerpoint/2010/main" val="1953522883"/>
              </p:ext>
            </p:extLst>
          </p:nvPr>
        </p:nvGraphicFramePr>
        <p:xfrm>
          <a:off x="838080" y="2027281"/>
          <a:ext cx="10285722" cy="3383617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5455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6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Ключевые выгоды: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960" marR="75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Фрилансер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Штатный специалист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Компания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Стоимость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+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+ -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Гарантия результатов по договору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+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Комплексная работа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+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Сжатые сроки разработки сайта и выхода на прибыльность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-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+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0" y="0"/>
            <a:ext cx="12191760" cy="175212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Универсальное решение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9" name="Объект 6"/>
          <p:cNvPicPr/>
          <p:nvPr/>
        </p:nvPicPr>
        <p:blipFill>
          <a:blip r:embed="rId2"/>
          <a:srcRect l="8018" r="6965"/>
          <a:stretch/>
        </p:blipFill>
        <p:spPr>
          <a:xfrm>
            <a:off x="0" y="1752480"/>
            <a:ext cx="12191760" cy="510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Рисунок 2"/>
          <p:cNvPicPr/>
          <p:nvPr/>
        </p:nvPicPr>
        <p:blipFill>
          <a:blip r:embed="rId2"/>
          <a:stretch/>
        </p:blipFill>
        <p:spPr>
          <a:xfrm>
            <a:off x="0" y="1968480"/>
            <a:ext cx="6128280" cy="4076280"/>
          </a:xfrm>
          <a:prstGeom prst="rect">
            <a:avLst/>
          </a:prstGeom>
          <a:ln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465640" y="5186880"/>
            <a:ext cx="1501560" cy="3751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22" name="CustomShape 2"/>
          <p:cNvSpPr/>
          <p:nvPr/>
        </p:nvSpPr>
        <p:spPr>
          <a:xfrm>
            <a:off x="0" y="0"/>
            <a:ext cx="12191760" cy="175212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Комплексный интернет-маркетинг - это работа над всеми сферами интернет-маркетинга.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Начиная с брифа и заканчивая подбором персонала.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6095880" y="3281400"/>
            <a:ext cx="6095520" cy="1345680"/>
          </a:xfrm>
          <a:prstGeom prst="rect">
            <a:avLst/>
          </a:prstGeom>
          <a:solidFill>
            <a:srgbClr val="DEB94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Calibri"/>
              </a:rPr>
              <a:t>Заказывая услугу КИМ вам не нужно думать куда лучше направить деньги, чтобы они работали.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Calibri"/>
              </a:rPr>
              <a:t>Это задача ложится на плечи маркетолога.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71136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Ошибка №1
Сайт не индексируется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3673288" y="1825464"/>
            <a:ext cx="4710960" cy="4710960"/>
          </a:xfrm>
          <a:prstGeom prst="circularArrow">
            <a:avLst>
              <a:gd name="adj1" fmla="val 5544"/>
              <a:gd name="adj2" fmla="val 330680"/>
              <a:gd name="adj3" fmla="val 13773576"/>
              <a:gd name="adj4" fmla="val 17387394"/>
              <a:gd name="adj5" fmla="val 5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326" name="CustomShape 3"/>
          <p:cNvSpPr/>
          <p:nvPr/>
        </p:nvSpPr>
        <p:spPr>
          <a:xfrm>
            <a:off x="4924648" y="1855344"/>
            <a:ext cx="2207880" cy="110376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880" tIns="137880" rIns="83880" bIns="137520" anchor="ctr"/>
          <a:lstStyle/>
          <a:p>
            <a:pPr algn="ctr">
              <a:lnSpc>
                <a:spcPct val="9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Постановка цели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6835528" y="3243504"/>
            <a:ext cx="2207880" cy="110376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880" tIns="137880" rIns="83880" bIns="137520" anchor="ctr"/>
          <a:lstStyle/>
          <a:p>
            <a:pPr algn="ctr">
              <a:lnSpc>
                <a:spcPct val="90000"/>
              </a:lnSpc>
            </a:pPr>
            <a:r>
              <a:rPr lang="ru-RU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 текущей ситуации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6105448" y="5489904"/>
            <a:ext cx="2207880" cy="110376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880" tIns="137880" rIns="83880" bIns="137520" anchor="ctr"/>
          <a:lstStyle/>
          <a:p>
            <a:pPr algn="ctr">
              <a:lnSpc>
                <a:spcPct val="9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Планирование работ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6"/>
          <p:cNvSpPr/>
          <p:nvPr/>
        </p:nvSpPr>
        <p:spPr>
          <a:xfrm>
            <a:off x="3743848" y="5489904"/>
            <a:ext cx="2207880" cy="110376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880" tIns="137880" rIns="83880" bIns="137520" anchor="ctr"/>
          <a:lstStyle/>
          <a:p>
            <a:pPr algn="ctr">
              <a:lnSpc>
                <a:spcPct val="90000"/>
              </a:lnSpc>
            </a:pPr>
            <a:r>
              <a:rPr lang="ru-RU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Выполнение работ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7"/>
          <p:cNvSpPr/>
          <p:nvPr/>
        </p:nvSpPr>
        <p:spPr>
          <a:xfrm>
            <a:off x="3013768" y="3243504"/>
            <a:ext cx="2207880" cy="110376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880" tIns="137880" rIns="83880" bIns="137520" anchor="ctr"/>
          <a:lstStyle/>
          <a:p>
            <a:pPr algn="ctr">
              <a:lnSpc>
                <a:spcPct val="90000"/>
              </a:lnSpc>
            </a:pPr>
            <a:r>
              <a:rPr lang="ru-RU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 результата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8"/>
          <p:cNvSpPr/>
          <p:nvPr/>
        </p:nvSpPr>
        <p:spPr>
          <a:xfrm>
            <a:off x="0" y="0"/>
            <a:ext cx="12191760" cy="175212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Вы ставите цель – мы подбираем способы ее реализации.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Рисунок 3"/>
          <p:cNvPicPr/>
          <p:nvPr/>
        </p:nvPicPr>
        <p:blipFill>
          <a:blip r:embed="rId2"/>
          <a:stretch/>
        </p:blipFill>
        <p:spPr>
          <a:xfrm>
            <a:off x="645529" y="508812"/>
            <a:ext cx="2617920" cy="628200"/>
          </a:xfrm>
          <a:prstGeom prst="rect">
            <a:avLst/>
          </a:prstGeom>
          <a:ln>
            <a:noFill/>
          </a:ln>
        </p:spPr>
      </p:pic>
      <p:sp>
        <p:nvSpPr>
          <p:cNvPr id="334" name="TextShape 1"/>
          <p:cNvSpPr txBox="1"/>
          <p:nvPr/>
        </p:nvSpPr>
        <p:spPr>
          <a:xfrm>
            <a:off x="2598240" y="2104380"/>
            <a:ext cx="6995520" cy="2649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72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Спасибо 
за внимание!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36749" y="1373802"/>
            <a:ext cx="4446297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Максим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Линник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sale@klondike-studio.ru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+7 495 788-77-72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711360" y="2105640"/>
            <a:ext cx="10769400" cy="264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Ошибка №1
Сайт не индексируется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6" name="Рисунок 4"/>
          <p:cNvPicPr/>
          <p:nvPr/>
        </p:nvPicPr>
        <p:blipFill>
          <a:blip r:embed="rId2"/>
          <a:stretch/>
        </p:blipFill>
        <p:spPr>
          <a:xfrm>
            <a:off x="2219400" y="1695600"/>
            <a:ext cx="7752960" cy="346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40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19040" y="568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Причина отсутствия в поиске: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19040" y="2019154"/>
            <a:ext cx="9429635" cy="9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некорректно заполнен файл robots.txt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419040" y="3086867"/>
            <a:ext cx="9429635" cy="21898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robots.txt - текстовый файл, который содержит инструкции для поисковых систем (Яндекс,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Google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mail.ru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и др.).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Во время создания сайта, с помощью данного файла разработчики запрещают поисковым системам индексировать сайт и, часто после окончания работ, забывают снять это ограничение на реальном сайте.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Также это случается при доработках сайта или рефакторинге.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19040" y="568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Причина неправильной индексации: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19040" y="2223720"/>
            <a:ext cx="11442240" cy="779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Некорректно настроена карта сайта sitemap.xml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419040" y="3394443"/>
            <a:ext cx="9887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sitemap.xml – файл, содержащий список страниц сайта, подлежащих индексированию и другие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дополнительные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/>
              </a:rPr>
              <a:t> параметры.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1295</Words>
  <Application>Microsoft Office PowerPoint</Application>
  <PresentationFormat>Широкоэкранный</PresentationFormat>
  <Paragraphs>237</Paragraphs>
  <Slides>61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61</vt:i4>
      </vt:variant>
    </vt:vector>
  </HeadingPairs>
  <TitlesOfParts>
    <vt:vector size="74" baseType="lpstr">
      <vt:lpstr>Arial</vt:lpstr>
      <vt:lpstr>Calibri</vt:lpstr>
      <vt:lpstr>Calibri Light</vt:lpstr>
      <vt:lpstr>DejaVu Sans</vt:lpstr>
      <vt:lpstr>PT Sans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Последовательность действий: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шаги новорожденного сайта</dc:title>
  <dc:subject/>
  <dc:creator>Михаил Болдырев</dc:creator>
  <dc:description/>
  <cp:lastModifiedBy>Максим</cp:lastModifiedBy>
  <cp:revision>80</cp:revision>
  <dcterms:created xsi:type="dcterms:W3CDTF">2016-08-24T12:36:02Z</dcterms:created>
  <dcterms:modified xsi:type="dcterms:W3CDTF">2018-06-06T18:21:05Z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65</vt:i4>
  </property>
</Properties>
</file>