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425" r:id="rId4"/>
    <p:sldId id="429" r:id="rId5"/>
    <p:sldId id="426" r:id="rId6"/>
    <p:sldId id="430" r:id="rId7"/>
    <p:sldId id="431" r:id="rId8"/>
    <p:sldId id="432" r:id="rId9"/>
    <p:sldId id="433" r:id="rId10"/>
    <p:sldId id="434" r:id="rId11"/>
    <p:sldId id="428" r:id="rId12"/>
    <p:sldId id="435" r:id="rId13"/>
    <p:sldId id="42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425"/>
            <p14:sldId id="429"/>
            <p14:sldId id="426"/>
            <p14:sldId id="430"/>
            <p14:sldId id="431"/>
            <p14:sldId id="432"/>
            <p14:sldId id="433"/>
            <p14:sldId id="434"/>
            <p14:sldId id="428"/>
            <p14:sldId id="435"/>
          </p14:sldIdLst>
        </p14:section>
        <p14:section name="Конец доклада" id="{78AE287C-6DFA-432D-9F3F-D97F16CE017F}">
          <p14:sldIdLst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D462F"/>
    <a:srgbClr val="D2B4A6"/>
    <a:srgbClr val="734F29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99" d="100"/>
          <a:sy n="99" d="100"/>
        </p:scale>
        <p:origin x="108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\Desktop\&#1040;&#1091;&#1076;&#1080;&#109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1-49E5-95A8-8A737A9C7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D1-49E5-95A8-8A737A9C7858}"/>
              </c:ext>
            </c:extLst>
          </c:dPt>
          <c:dLbls>
            <c:dLbl>
              <c:idx val="0"/>
              <c:layout>
                <c:manualLayout>
                  <c:x val="-0.16035045684308968"/>
                  <c:y val="0.10999008941309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D1-49E5-95A8-8A737A9C7858}"/>
                </c:ext>
              </c:extLst>
            </c:dLbl>
            <c:dLbl>
              <c:idx val="1"/>
              <c:layout>
                <c:manualLayout>
                  <c:x val="0.1607828280242603"/>
                  <c:y val="-9.3972402827239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D1-49E5-95A8-8A737A9C7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[Книга1]Лист1!$C$3:$D$3</c:f>
              <c:strCache>
                <c:ptCount val="2"/>
                <c:pt idx="0">
                  <c:v>Присутствует</c:v>
                </c:pt>
                <c:pt idx="1">
                  <c:v>Отсутствует </c:v>
                </c:pt>
              </c:strCache>
            </c:strRef>
          </c:cat>
          <c:val>
            <c:numRef>
              <c:f>[Книга1]Лист1!$A$3:$B$3</c:f>
              <c:numCache>
                <c:formatCode>General</c:formatCode>
                <c:ptCount val="2"/>
                <c:pt idx="0">
                  <c:v>51.3</c:v>
                </c:pt>
                <c:pt idx="1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D1-49E5-95A8-8A737A9C7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58-4260-B044-9F5A829EF0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58-4260-B044-9F5A829EF079}"/>
              </c:ext>
            </c:extLst>
          </c:dPt>
          <c:dLbls>
            <c:dLbl>
              <c:idx val="0"/>
              <c:layout>
                <c:manualLayout>
                  <c:x val="-0.11564263451443563"/>
                  <c:y val="-0.14865989261715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58-4260-B044-9F5A829EF079}"/>
                </c:ext>
              </c:extLst>
            </c:dLbl>
            <c:dLbl>
              <c:idx val="1"/>
              <c:layout>
                <c:manualLayout>
                  <c:x val="9.5242098643919512E-2"/>
                  <c:y val="0.14544014985678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58-4260-B044-9F5A829EF0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Лист1!$C$4:$D$4</c:f>
              <c:strCache>
                <c:ptCount val="2"/>
                <c:pt idx="0">
                  <c:v>Присутствует</c:v>
                </c:pt>
                <c:pt idx="1">
                  <c:v>Отсутствует </c:v>
                </c:pt>
              </c:strCache>
            </c:strRef>
          </c:cat>
          <c:val>
            <c:numRef>
              <c:f>Лист1!$A$4:$B$4</c:f>
              <c:numCache>
                <c:formatCode>0.0%</c:formatCode>
                <c:ptCount val="2"/>
                <c:pt idx="0">
                  <c:v>0.78400000000000003</c:v>
                </c:pt>
                <c:pt idx="1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58-4260-B044-9F5A829EF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0B-4156-B48C-B72632F798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0B-4156-B48C-B72632F7982F}"/>
              </c:ext>
            </c:extLst>
          </c:dPt>
          <c:dLbls>
            <c:dLbl>
              <c:idx val="0"/>
              <c:layout>
                <c:manualLayout>
                  <c:x val="-0.18332051516816211"/>
                  <c:y val="-0.21843238474858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0B-4156-B48C-B72632F7982F}"/>
                </c:ext>
              </c:extLst>
            </c:dLbl>
            <c:dLbl>
              <c:idx val="1"/>
              <c:layout>
                <c:manualLayout>
                  <c:x val="0.15274247695782214"/>
                  <c:y val="0.16875137495779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0B-4156-B48C-B72632F798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Лист1!$C$5:$D$5</c:f>
              <c:strCache>
                <c:ptCount val="2"/>
                <c:pt idx="0">
                  <c:v>Есть редирект </c:v>
                </c:pt>
                <c:pt idx="1">
                  <c:v>Нет редиректа</c:v>
                </c:pt>
              </c:strCache>
            </c:strRef>
          </c:cat>
          <c:val>
            <c:numRef>
              <c:f>Лист1!$A$5:$B$5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0B-4156-B48C-B72632F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B7-4F6D-AC5F-EA0A50482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B7-4F6D-AC5F-EA0A5048259C}"/>
              </c:ext>
            </c:extLst>
          </c:dPt>
          <c:dLbls>
            <c:dLbl>
              <c:idx val="0"/>
              <c:layout>
                <c:manualLayout>
                  <c:x val="-6.3559474524447393E-2"/>
                  <c:y val="-0.1898947962083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B7-4F6D-AC5F-EA0A5048259C}"/>
                </c:ext>
              </c:extLst>
            </c:dLbl>
            <c:dLbl>
              <c:idx val="1"/>
              <c:layout>
                <c:manualLayout>
                  <c:x val="7.9451727683524098E-2"/>
                  <c:y val="0.13353202750482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B7-4F6D-AC5F-EA0A50482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Лист1!$C$6:$D$6</c:f>
              <c:strCache>
                <c:ptCount val="2"/>
                <c:pt idx="0">
                  <c:v>Работает верно</c:v>
                </c:pt>
                <c:pt idx="1">
                  <c:v>Не работает</c:v>
                </c:pt>
              </c:strCache>
            </c:strRef>
          </c:cat>
          <c:val>
            <c:numRef>
              <c:f>Лист1!$A$6:$B$6</c:f>
              <c:numCache>
                <c:formatCode>0.0%</c:formatCode>
                <c:ptCount val="2"/>
                <c:pt idx="0">
                  <c:v>0.86499999999999999</c:v>
                </c:pt>
                <c:pt idx="1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B7-4F6D-AC5F-EA0A50482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A9-4BBA-A971-AD09B8547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A9-4BBA-A971-AD09B8547EC4}"/>
              </c:ext>
            </c:extLst>
          </c:dPt>
          <c:dLbls>
            <c:dLbl>
              <c:idx val="0"/>
              <c:layout>
                <c:manualLayout>
                  <c:x val="-6.5001758800768583E-2"/>
                  <c:y val="-0.15178217392247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A9-4BBA-A971-AD09B8547EC4}"/>
                </c:ext>
              </c:extLst>
            </c:dLbl>
            <c:dLbl>
              <c:idx val="1"/>
              <c:layout>
                <c:manualLayout>
                  <c:x val="7.4450712990773063E-2"/>
                  <c:y val="0.12985466692696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A9-4BBA-A971-AD09B8547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Лист1!$C$7:$D$7</c:f>
              <c:strCache>
                <c:ptCount val="2"/>
                <c:pt idx="0">
                  <c:v>Есть</c:v>
                </c:pt>
                <c:pt idx="1">
                  <c:v>Нет</c:v>
                </c:pt>
              </c:strCache>
            </c:strRef>
          </c:cat>
          <c:val>
            <c:numRef>
              <c:f>Лист1!$A$7:$B$7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A9-4BBA-A971-AD09B8547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6A-41E4-950F-821D7C41D1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6A-41E4-950F-821D7C41D11E}"/>
              </c:ext>
            </c:extLst>
          </c:dPt>
          <c:dLbls>
            <c:dLbl>
              <c:idx val="1"/>
              <c:layout>
                <c:manualLayout>
                  <c:x val="4.103173218080465E-2"/>
                  <c:y val="-0.21719510061242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6A-41E4-950F-821D7C41D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Лист1!$C$1:$D$1</c:f>
              <c:strCache>
                <c:ptCount val="2"/>
                <c:pt idx="0">
                  <c:v>https</c:v>
                </c:pt>
                <c:pt idx="1">
                  <c:v>http</c:v>
                </c:pt>
              </c:strCache>
            </c:strRef>
          </c:cat>
          <c:val>
            <c:numRef>
              <c:f>Лист1!$A$1:$B$1</c:f>
              <c:numCache>
                <c:formatCode>0.0%</c:formatCode>
                <c:ptCount val="2"/>
                <c:pt idx="0">
                  <c:v>8.1000000000000003E-2</c:v>
                </c:pt>
                <c:pt idx="1">
                  <c:v>0.91900000000000004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A-41E4-950F-821D7C41D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97-491B-8119-63EB0D2A67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97-491B-8119-63EB0D2A675B}"/>
              </c:ext>
            </c:extLst>
          </c:dPt>
          <c:dLbls>
            <c:dLbl>
              <c:idx val="0"/>
              <c:layout>
                <c:manualLayout>
                  <c:x val="-0.17282575139615619"/>
                  <c:y val="3.290747968070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97-491B-8119-63EB0D2A675B}"/>
                </c:ext>
              </c:extLst>
            </c:dLbl>
            <c:dLbl>
              <c:idx val="1"/>
              <c:layout>
                <c:manualLayout>
                  <c:x val="0.16266513946539024"/>
                  <c:y val="-2.3618658834028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97-491B-8119-63EB0D2A6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Лист1!$C$2:$D$2</c:f>
              <c:strCache>
                <c:ptCount val="2"/>
                <c:pt idx="0">
                  <c:v>Зеркала склеены</c:v>
                </c:pt>
                <c:pt idx="1">
                  <c:v>Зеркала не склеены</c:v>
                </c:pt>
              </c:strCache>
            </c:strRef>
          </c:cat>
          <c:val>
            <c:numRef>
              <c:f>Лист1!$A$2:$B$2</c:f>
              <c:numCache>
                <c:formatCode>0.0%</c:formatCode>
                <c:ptCount val="2"/>
                <c:pt idx="0">
                  <c:v>0.56699999999999995</c:v>
                </c:pt>
                <c:pt idx="1">
                  <c:v>0.433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97-491B-8119-63EB0D2A6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22424155205143"/>
          <c:y val="0.86869648600814253"/>
          <c:w val="0.25192039637342983"/>
          <c:h val="8.398270675455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7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13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  <a:pPr/>
              <a:t>30.11.2016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9047205" cy="32294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АУДИТ САЙТОВ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464423" cy="113779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dirty="0"/>
              <a:t>Студия Клондайк</a:t>
            </a:r>
            <a:endParaRPr lang="en-US" dirty="0"/>
          </a:p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en-US" dirty="0"/>
              <a:t>klondike-studio.ru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Скорость загрузки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4434" y="2822496"/>
            <a:ext cx="7155382" cy="1539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D24726"/>
                </a:solidFill>
                <a:latin typeface="+mn-lt"/>
              </a:rPr>
              <a:t>Средняя скорость загрузки – «очень медленно»</a:t>
            </a:r>
          </a:p>
        </p:txBody>
      </p:sp>
    </p:spTree>
    <p:extLst>
      <p:ext uri="{BB962C8B-B14F-4D97-AF65-F5344CB8AC3E}">
        <p14:creationId xmlns:p14="http://schemas.microsoft.com/office/powerpoint/2010/main" val="194080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Скорость загрузки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4434" y="2822496"/>
            <a:ext cx="8856558" cy="1539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D24726"/>
                </a:solidFill>
                <a:latin typeface="+mn-lt"/>
              </a:rPr>
              <a:t>Средний размер главной страницы – «2,6 </a:t>
            </a:r>
            <a:r>
              <a:rPr lang="en-US" sz="4000" dirty="0" err="1">
                <a:solidFill>
                  <a:srgbClr val="D24726"/>
                </a:solidFill>
                <a:latin typeface="+mn-lt"/>
              </a:rPr>
              <a:t>mb</a:t>
            </a:r>
            <a:r>
              <a:rPr lang="ru-RU" sz="4000" dirty="0">
                <a:solidFill>
                  <a:srgbClr val="D24726"/>
                </a:solidFill>
                <a:latin typeface="+mn-lt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908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9047205" cy="32294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АУДИТ САЙТОВ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464423" cy="113779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dirty="0"/>
              <a:t>Студия Клондайк</a:t>
            </a:r>
            <a:endParaRPr lang="en-US" dirty="0"/>
          </a:p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en-US" dirty="0"/>
              <a:t>klondike-studio.ru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53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сайтов в выборке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4434" y="2822496"/>
            <a:ext cx="10108484" cy="1539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D24726"/>
                </a:solidFill>
                <a:latin typeface="+mn-lt"/>
              </a:rPr>
              <a:t>На аудит было представлено – 37 сайтов</a:t>
            </a:r>
          </a:p>
        </p:txBody>
      </p:sp>
    </p:spTree>
    <p:extLst>
      <p:ext uri="{BB962C8B-B14F-4D97-AF65-F5344CB8AC3E}">
        <p14:creationId xmlns:p14="http://schemas.microsoft.com/office/powerpoint/2010/main" val="225912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>
            <a:normAutofit/>
          </a:bodyPr>
          <a:lstStyle/>
          <a:p>
            <a:r>
              <a:rPr lang="ru-RU" dirty="0"/>
              <a:t>Передача данных по защищенному протоколу 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https / http</a:t>
            </a:r>
            <a:r>
              <a:rPr lang="ru-RU" dirty="0"/>
              <a:t>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362929"/>
              </p:ext>
            </p:extLst>
          </p:nvPr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244439"/>
              </p:ext>
            </p:extLst>
          </p:nvPr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CC96FF5D-8D18-41B2-82C9-211A6268E4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919372"/>
              </p:ext>
            </p:extLst>
          </p:nvPr>
        </p:nvGraphicFramePr>
        <p:xfrm>
          <a:off x="2447923" y="1543357"/>
          <a:ext cx="7305675" cy="497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3766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70687"/>
            <a:ext cx="10744200" cy="752949"/>
          </a:xfrm>
        </p:spPr>
        <p:txBody>
          <a:bodyPr/>
          <a:lstStyle/>
          <a:p>
            <a:r>
              <a:rPr lang="ru-RU" dirty="0"/>
              <a:t>Склейка зеркал (</a:t>
            </a:r>
            <a:r>
              <a:rPr lang="en-US" dirty="0"/>
              <a:t>www / </a:t>
            </a:r>
            <a:r>
              <a:rPr lang="ru-RU" dirty="0"/>
              <a:t>без </a:t>
            </a:r>
            <a:r>
              <a:rPr lang="en-US" dirty="0"/>
              <a:t>www</a:t>
            </a:r>
            <a:r>
              <a:rPr lang="ru-RU" dirty="0"/>
              <a:t>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8BCAED5-2CFC-4492-9A14-3779E71E01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953146"/>
              </p:ext>
            </p:extLst>
          </p:nvPr>
        </p:nvGraphicFramePr>
        <p:xfrm>
          <a:off x="2401660" y="1533089"/>
          <a:ext cx="7388679" cy="497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78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58495"/>
            <a:ext cx="10744200" cy="765141"/>
          </a:xfrm>
        </p:spPr>
        <p:txBody>
          <a:bodyPr>
            <a:normAutofit/>
          </a:bodyPr>
          <a:lstStyle/>
          <a:p>
            <a:r>
              <a:rPr lang="ru-RU" dirty="0"/>
              <a:t>Наличие карты сайта для поисковых роботов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725725A-D379-4CB6-9700-9D147DE77F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272099"/>
              </p:ext>
            </p:extLst>
          </p:nvPr>
        </p:nvGraphicFramePr>
        <p:xfrm>
          <a:off x="2435913" y="1391602"/>
          <a:ext cx="7577141" cy="524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A7DCAE1-E49D-40E6-855C-C7F556D39F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63232"/>
              </p:ext>
            </p:extLst>
          </p:nvPr>
        </p:nvGraphicFramePr>
        <p:xfrm>
          <a:off x="2447923" y="1391602"/>
          <a:ext cx="7464352" cy="514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8486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58495"/>
            <a:ext cx="10744200" cy="765141"/>
          </a:xfrm>
        </p:spPr>
        <p:txBody>
          <a:bodyPr>
            <a:normAutofit/>
          </a:bodyPr>
          <a:lstStyle/>
          <a:p>
            <a:r>
              <a:rPr lang="ru-RU" dirty="0"/>
              <a:t>Наличие файла robots.txt для поисковых роботов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864C463F-397B-45C4-9E28-BC593D23EA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445735"/>
              </p:ext>
            </p:extLst>
          </p:nvPr>
        </p:nvGraphicFramePr>
        <p:xfrm>
          <a:off x="2402202" y="1380193"/>
          <a:ext cx="7387596" cy="515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7159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58495"/>
            <a:ext cx="10744200" cy="765141"/>
          </a:xfrm>
        </p:spPr>
        <p:txBody>
          <a:bodyPr>
            <a:normAutofit/>
          </a:bodyPr>
          <a:lstStyle/>
          <a:p>
            <a:r>
              <a:rPr lang="ru-RU" dirty="0"/>
              <a:t>Дублирование страниц со «/» и без «/»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8A40E3B7-C75D-4FA2-BEBF-33D7651A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53908"/>
              </p:ext>
            </p:extLst>
          </p:nvPr>
        </p:nvGraphicFramePr>
        <p:xfrm>
          <a:off x="2435913" y="1543358"/>
          <a:ext cx="7372350" cy="499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1967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58495"/>
            <a:ext cx="10744200" cy="765141"/>
          </a:xfrm>
        </p:spPr>
        <p:txBody>
          <a:bodyPr>
            <a:normAutofit/>
          </a:bodyPr>
          <a:lstStyle/>
          <a:p>
            <a:r>
              <a:rPr lang="ru-RU" dirty="0"/>
              <a:t>Корректный ответ «404»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AAD4DCE9-1A2F-45C1-813B-CA68759997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52732"/>
              </p:ext>
            </p:extLst>
          </p:nvPr>
        </p:nvGraphicFramePr>
        <p:xfrm>
          <a:off x="2400300" y="1543357"/>
          <a:ext cx="7391400" cy="497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5523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13054" y="6366433"/>
            <a:ext cx="22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4726"/>
                </a:solidFill>
              </a:rPr>
              <a:t>klondike-studio.ru</a:t>
            </a:r>
            <a:endParaRPr lang="ru-RU" dirty="0">
              <a:solidFill>
                <a:srgbClr val="D24726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158495"/>
            <a:ext cx="10744200" cy="765141"/>
          </a:xfrm>
        </p:spPr>
        <p:txBody>
          <a:bodyPr>
            <a:normAutofit/>
          </a:bodyPr>
          <a:lstStyle/>
          <a:p>
            <a:r>
              <a:rPr lang="ru-RU" dirty="0"/>
              <a:t>Сжатие файлов </a:t>
            </a:r>
            <a:r>
              <a:rPr lang="en-US" dirty="0"/>
              <a:t>GZIP</a:t>
            </a:r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964247" y="1543358"/>
          <a:ext cx="7859261" cy="48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4" y="1391602"/>
          <a:ext cx="7476363" cy="534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3727718-FEAC-47F0-9AA3-CBBC01AAD526}"/>
              </a:ext>
            </a:extLst>
          </p:cNvPr>
          <p:cNvGraphicFramePr>
            <a:graphicFrameLocks/>
          </p:cNvGraphicFramePr>
          <p:nvPr/>
        </p:nvGraphicFramePr>
        <p:xfrm>
          <a:off x="2447925" y="1380193"/>
          <a:ext cx="7464350" cy="535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6751200E-5172-4ABD-91E1-F9336DA0C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132450"/>
              </p:ext>
            </p:extLst>
          </p:nvPr>
        </p:nvGraphicFramePr>
        <p:xfrm>
          <a:off x="2432108" y="1543357"/>
          <a:ext cx="7391400" cy="4986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9515933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Широкоэкранный</PresentationFormat>
  <Paragraphs>41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WelcomeDoc</vt:lpstr>
      <vt:lpstr>АУДИТ САЙТОВ</vt:lpstr>
      <vt:lpstr>Количество сайтов в выборке</vt:lpstr>
      <vt:lpstr>Передача данных по защищенному протоколу  (https / http)</vt:lpstr>
      <vt:lpstr>Склейка зеркал (www / без www)</vt:lpstr>
      <vt:lpstr>Наличие карты сайта для поисковых роботов</vt:lpstr>
      <vt:lpstr>Наличие файла robots.txt для поисковых роботов</vt:lpstr>
      <vt:lpstr>Дублирование страниц со «/» и без «/»</vt:lpstr>
      <vt:lpstr>Корректный ответ «404»</vt:lpstr>
      <vt:lpstr>Сжатие файлов GZIP</vt:lpstr>
      <vt:lpstr>Скорость загрузки</vt:lpstr>
      <vt:lpstr>Скорость загрузки</vt:lpstr>
      <vt:lpstr>АУДИТ САЙТОВ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2014-10-07T09:59:23Z</dcterms:created>
  <dcterms:modified xsi:type="dcterms:W3CDTF">2016-11-30T16:42:16Z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